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29"/>
  </p:notesMasterIdLst>
  <p:handoutMasterIdLst>
    <p:handoutMasterId r:id="rId30"/>
  </p:handoutMasterIdLst>
  <p:sldIdLst>
    <p:sldId id="379" r:id="rId6"/>
    <p:sldId id="540" r:id="rId7"/>
    <p:sldId id="496" r:id="rId8"/>
    <p:sldId id="529" r:id="rId9"/>
    <p:sldId id="473" r:id="rId10"/>
    <p:sldId id="528" r:id="rId11"/>
    <p:sldId id="530" r:id="rId12"/>
    <p:sldId id="531" r:id="rId13"/>
    <p:sldId id="532" r:id="rId14"/>
    <p:sldId id="533" r:id="rId15"/>
    <p:sldId id="534" r:id="rId16"/>
    <p:sldId id="535" r:id="rId17"/>
    <p:sldId id="504" r:id="rId18"/>
    <p:sldId id="536" r:id="rId19"/>
    <p:sldId id="508" r:id="rId20"/>
    <p:sldId id="509" r:id="rId21"/>
    <p:sldId id="516" r:id="rId22"/>
    <p:sldId id="512" r:id="rId23"/>
    <p:sldId id="515" r:id="rId24"/>
    <p:sldId id="537" r:id="rId25"/>
    <p:sldId id="538" r:id="rId26"/>
    <p:sldId id="539" r:id="rId27"/>
    <p:sldId id="481" r:id="rId28"/>
  </p:sldIdLst>
  <p:sldSz cx="12192000" cy="6858000"/>
  <p:notesSz cx="7010400" cy="92964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51B"/>
    <a:srgbClr val="4472C4"/>
    <a:srgbClr val="00B0F0"/>
    <a:srgbClr val="CCDD44"/>
    <a:srgbClr val="FF0000"/>
    <a:srgbClr val="CC0099"/>
    <a:srgbClr val="ED7D31"/>
    <a:srgbClr val="FFC000"/>
    <a:srgbClr val="FFFFFF"/>
    <a:srgbClr val="C1D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2364" autoAdjust="0"/>
  </p:normalViewPr>
  <p:slideViewPr>
    <p:cSldViewPr snapToGrid="0" snapToObjects="1">
      <p:cViewPr varScale="1">
        <p:scale>
          <a:sx n="64" d="100"/>
          <a:sy n="64" d="100"/>
        </p:scale>
        <p:origin x="798" y="6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4/26/2019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5"/>
            <a:ext cx="560832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ense-Respond-Successful-Organizations-Continuously/dp/1633691888/ref=asap_bc?ie=UTF8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nseandrespondpress.com/" TargetMode="External"/><Relationship Id="rId5" Type="http://schemas.openxmlformats.org/officeDocument/2006/relationships/hyperlink" Target="https://www.amazon.com/Lean-Agile-Design-Thinking-High-Performing/dp/0999476912/" TargetMode="External"/><Relationship Id="rId4" Type="http://schemas.openxmlformats.org/officeDocument/2006/relationships/hyperlink" Target="https://www.amazon.com/Lean-UX-Designing-Great-Products/dp/1491953608/ref=asap_bc?ie=UTF8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Valoración del mercado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7208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Coautor de 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Sense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and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Respond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 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Lean UX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 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Lean vs Agile vs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Design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Thinking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 Recientemente, cofundo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Sense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&amp;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Respond</a:t>
            </a:r>
            <a:r>
              <a:rPr lang="es-CO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 </a:t>
            </a:r>
            <a:r>
              <a:rPr lang="es-CO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Press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 una editorial para libros de negocios modernos y transformacionales.</a:t>
            </a:r>
          </a:p>
          <a:p>
            <a:endParaRPr lang="es-C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Actualmente es Director General en la oficina de Neo en la ciudad de Nueva York. Anteriormente, Jeff había dirigido equipos en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TheLadders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Publicis Modem,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WebTrends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Fidelity y AOL.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11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aquí entonces es cuando la agilidad comienza a tener relevancia.</a:t>
            </a:r>
          </a:p>
          <a:p>
            <a:r>
              <a:rPr lang="es-ES" dirty="0"/>
              <a:t>No es una moda, es un marco de trabajo que impacta en lo mas profundo de la cultura y ayuda a las organizaciones </a:t>
            </a:r>
          </a:p>
          <a:p>
            <a:r>
              <a:rPr lang="es-ES" dirty="0"/>
              <a:t>a ser mas adaptativas, mas </a:t>
            </a:r>
            <a:r>
              <a:rPr lang="es-ES" dirty="0" err="1"/>
              <a:t>rapidas</a:t>
            </a:r>
            <a:r>
              <a:rPr lang="es-ES" dirty="0"/>
              <a:t> y </a:t>
            </a:r>
            <a:r>
              <a:rPr lang="es-ES" dirty="0" err="1"/>
              <a:t>entiendase</a:t>
            </a:r>
            <a:r>
              <a:rPr lang="es-ES" dirty="0"/>
              <a:t> </a:t>
            </a:r>
            <a:r>
              <a:rPr lang="es-ES" dirty="0" err="1"/>
              <a:t>rapidas</a:t>
            </a:r>
            <a:r>
              <a:rPr lang="es-ES" dirty="0"/>
              <a:t> por no solo poner </a:t>
            </a:r>
            <a:r>
              <a:rPr lang="es-ES" dirty="0" err="1"/>
              <a:t>rapido</a:t>
            </a:r>
            <a:r>
              <a:rPr lang="es-ES" dirty="0"/>
              <a:t> un producto en </a:t>
            </a:r>
            <a:r>
              <a:rPr lang="es-ES" dirty="0" err="1"/>
              <a:t>produccion</a:t>
            </a:r>
            <a:r>
              <a:rPr lang="es-ES" dirty="0"/>
              <a:t> sino satisfacer una </a:t>
            </a:r>
            <a:r>
              <a:rPr lang="es-ES" dirty="0" err="1"/>
              <a:t>nesecidad</a:t>
            </a:r>
            <a:r>
              <a:rPr lang="es-ES" dirty="0"/>
              <a:t> del los clientes Rápidamente 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75F31-35E9-41CE-9F9E-F7113C6F3786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4570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3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883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26/04/2019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  <p:sldLayoutId id="214748374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../../../../../../Stefanini/Agile/ProyectoDarkBlader_Ejecutivo.mpg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g"/><Relationship Id="rId11" Type="http://schemas.openxmlformats.org/officeDocument/2006/relationships/image" Target="../media/image18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1526203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Be Agile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1247088" y="575918"/>
            <a:ext cx="93162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¿Esto no Asusta o Nos Anima?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25" y="1794027"/>
            <a:ext cx="3109006" cy="310900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53" y="1794027"/>
            <a:ext cx="3109006" cy="310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43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331834" y="821460"/>
            <a:ext cx="7493469" cy="40934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 defTabSz="1219170">
              <a:defRPr/>
            </a:pPr>
            <a:r>
              <a:rPr lang="es-CO" sz="20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"Ahora estamos todos en el negocio del Software" 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Independientemente del servicio o producto que proporcionemos. Esto nos obliga a re-organizar como estructuramos y gestionamos nuestras organizaciones [...] </a:t>
            </a:r>
          </a:p>
          <a:p>
            <a:pPr algn="just" defTabSz="1219170">
              <a:defRPr/>
            </a:pPr>
            <a:r>
              <a:rPr lang="es-CO" sz="20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Las decisiones se deben tomar rápidamente - las direcciones cambian de la noche a la mañana</a:t>
            </a:r>
            <a:r>
              <a:rPr lang="es-CO" sz="2000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.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para poder dar soporte a esta optimización rápida e iterativa de nuestros productos, </a:t>
            </a:r>
          </a:p>
          <a:p>
            <a:pPr algn="just" defTabSz="1219170">
              <a:defRPr/>
            </a:pP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organización que financia, gestionan, provee y que lideran a nuestras personas deben mostrar el mismo nivel de agilidad.</a:t>
            </a:r>
          </a:p>
          <a:p>
            <a:pPr algn="just" defTabSz="1219170">
              <a:defRPr/>
            </a:pP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frase </a:t>
            </a:r>
            <a:r>
              <a:rPr lang="es-CO" sz="2000" b="1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"Así es que se ha hecho siempre"</a:t>
            </a:r>
            <a:r>
              <a:rPr lang="es-CO" sz="2000" dirty="0">
                <a:solidFill>
                  <a:srgbClr val="E83B9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es algo que pone a la gestión de la empresa en conflicto directo con la capacidad de ejecución de sus equipos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8005185" y="193214"/>
            <a:ext cx="36679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s-CO" sz="32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Organización Ágil</a:t>
            </a:r>
            <a:endParaRPr lang="es-CO" sz="2667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11716" y="5157766"/>
            <a:ext cx="3996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Jeff </a:t>
            </a:r>
            <a:r>
              <a:rPr lang="es-CO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Gothelf</a:t>
            </a:r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 – Harvard Business </a:t>
            </a:r>
            <a:r>
              <a:rPr lang="es-CO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review</a:t>
            </a:r>
            <a:endParaRPr lang="es-CO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1716" y="6077753"/>
            <a:ext cx="6078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https://hbr.org/2014/11/bring-agile-to-the-whole-organization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86" y="5215655"/>
            <a:ext cx="1320852" cy="1320852"/>
          </a:xfrm>
          <a:prstGeom prst="rect">
            <a:avLst/>
          </a:prstGeom>
        </p:spPr>
      </p:pic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E6D15836-79F3-45FA-99B0-1840CD070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343" y="1011805"/>
            <a:ext cx="2209592" cy="220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FA4D5CC-1080-4C2A-AB5B-E8ED2FAF4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186" y="3495993"/>
            <a:ext cx="3645351" cy="13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49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orazon de la agilidad">
            <a:extLst>
              <a:ext uri="{FF2B5EF4-FFF2-40B4-BE49-F238E27FC236}">
                <a16:creationId xmlns:a16="http://schemas.microsoft.com/office/drawing/2014/main" id="{C6B94A59-042F-484D-98B7-3BFB65C9C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183" y="0"/>
            <a:ext cx="8949128" cy="67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0DFD737-A165-4379-AEA7-6ED66A8F1212}"/>
              </a:ext>
            </a:extLst>
          </p:cNvPr>
          <p:cNvSpPr/>
          <p:nvPr/>
        </p:nvSpPr>
        <p:spPr>
          <a:xfrm>
            <a:off x="1" y="6458770"/>
            <a:ext cx="42749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65000"/>
                  </a:schemeClr>
                </a:solidFill>
              </a:rPr>
              <a:t>https://teresaniubo.com/agile-is-a-mindset/</a:t>
            </a:r>
          </a:p>
        </p:txBody>
      </p:sp>
    </p:spTree>
    <p:extLst>
      <p:ext uri="{BB962C8B-B14F-4D97-AF65-F5344CB8AC3E}">
        <p14:creationId xmlns:p14="http://schemas.microsoft.com/office/powerpoint/2010/main" val="919173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4E71E3A6-D08F-4DED-ACDD-BB6C5E4D5567}"/>
              </a:ext>
            </a:extLst>
          </p:cNvPr>
          <p:cNvGrpSpPr/>
          <p:nvPr/>
        </p:nvGrpSpPr>
        <p:grpSpPr>
          <a:xfrm>
            <a:off x="3196290" y="873211"/>
            <a:ext cx="5832373" cy="5782952"/>
            <a:chOff x="2397217" y="654908"/>
            <a:chExt cx="4374280" cy="4337214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8B11B6B9-151D-494A-B76D-13994CDE128D}"/>
                </a:ext>
              </a:extLst>
            </p:cNvPr>
            <p:cNvSpPr/>
            <p:nvPr/>
          </p:nvSpPr>
          <p:spPr>
            <a:xfrm>
              <a:off x="2397217" y="654908"/>
              <a:ext cx="4374280" cy="4337214"/>
            </a:xfrm>
            <a:prstGeom prst="ellipse">
              <a:avLst/>
            </a:prstGeom>
            <a:noFill/>
            <a:ln w="38100" cap="flat" cmpd="sng" algn="ctr">
              <a:solidFill>
                <a:srgbClr val="E83B9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157A14D-F495-4E81-BB6A-AE05803A6ED1}"/>
                </a:ext>
              </a:extLst>
            </p:cNvPr>
            <p:cNvCxnSpPr>
              <a:cxnSpLocks/>
              <a:stCxn id="2" idx="0"/>
              <a:endCxn id="2" idx="4"/>
            </p:cNvCxnSpPr>
            <p:nvPr/>
          </p:nvCxnSpPr>
          <p:spPr>
            <a:xfrm>
              <a:off x="4584357" y="654908"/>
              <a:ext cx="0" cy="4337214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4AB279A-D674-46C8-ACA7-DA0DAB51C4FB}"/>
                </a:ext>
              </a:extLst>
            </p:cNvPr>
            <p:cNvCxnSpPr>
              <a:cxnSpLocks/>
              <a:stCxn id="2" idx="2"/>
              <a:endCxn id="2" idx="6"/>
            </p:cNvCxnSpPr>
            <p:nvPr/>
          </p:nvCxnSpPr>
          <p:spPr>
            <a:xfrm>
              <a:off x="2397217" y="2823515"/>
              <a:ext cx="4374280" cy="0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4601B-E4B2-4A8F-BE4F-A37A6B377970}"/>
              </a:ext>
            </a:extLst>
          </p:cNvPr>
          <p:cNvSpPr txBox="1"/>
          <p:nvPr/>
        </p:nvSpPr>
        <p:spPr>
          <a:xfrm>
            <a:off x="3777725" y="1597208"/>
            <a:ext cx="22496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Temprana y continua de producto con </a:t>
            </a:r>
            <a:r>
              <a:rPr lang="es-ES" sz="24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endParaRPr lang="es-CO" sz="24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192404" y="183060"/>
            <a:ext cx="385406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s-CO" sz="2667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Corazón de la Agilidad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47F956-99C9-433F-9338-38A0D5D56FD2}"/>
              </a:ext>
            </a:extLst>
          </p:cNvPr>
          <p:cNvSpPr txBox="1"/>
          <p:nvPr/>
        </p:nvSpPr>
        <p:spPr>
          <a:xfrm>
            <a:off x="6248305" y="2188505"/>
            <a:ext cx="2249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Adaptación</a:t>
            </a:r>
          </a:p>
          <a:p>
            <a:pPr algn="ctr"/>
            <a:r>
              <a:rPr lang="es-ES" sz="24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s-ES" sz="24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1B5856-C3BF-4E95-82A5-B84C42F77978}"/>
              </a:ext>
            </a:extLst>
          </p:cNvPr>
          <p:cNvSpPr txBox="1"/>
          <p:nvPr/>
        </p:nvSpPr>
        <p:spPr>
          <a:xfrm>
            <a:off x="3641896" y="4454839"/>
            <a:ext cx="2521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Alto Rendimiento</a:t>
            </a:r>
            <a:endParaRPr lang="es-CO" sz="24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0B38BB-590D-462A-9369-16686DFB332F}"/>
              </a:ext>
            </a:extLst>
          </p:cNvPr>
          <p:cNvSpPr txBox="1"/>
          <p:nvPr/>
        </p:nvSpPr>
        <p:spPr>
          <a:xfrm>
            <a:off x="6163171" y="4454838"/>
            <a:ext cx="2521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Continua</a:t>
            </a:r>
            <a:endParaRPr lang="es-CO" sz="24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8005186" y="193214"/>
            <a:ext cx="37200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Qué es la Agilidad</a:t>
            </a:r>
            <a:endParaRPr lang="es-CO" sz="2667" dirty="0"/>
          </a:p>
        </p:txBody>
      </p:sp>
    </p:spTree>
    <p:extLst>
      <p:ext uri="{BB962C8B-B14F-4D97-AF65-F5344CB8AC3E}">
        <p14:creationId xmlns:p14="http://schemas.microsoft.com/office/powerpoint/2010/main" val="2648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691104" y="1405188"/>
            <a:ext cx="5356104" cy="4047625"/>
            <a:chOff x="335691" y="960429"/>
            <a:chExt cx="4017078" cy="3035719"/>
          </a:xfrm>
        </p:grpSpPr>
        <p:sp>
          <p:nvSpPr>
            <p:cNvPr id="5" name="Rectángulo 4"/>
            <p:cNvSpPr/>
            <p:nvPr/>
          </p:nvSpPr>
          <p:spPr>
            <a:xfrm>
              <a:off x="508928" y="960429"/>
              <a:ext cx="3843841" cy="438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s-CO" sz="3200" b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 reto es pasar de esto...</a:t>
              </a: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2"/>
            <a:srcRect l="10735" t="4737" r="12430" b="6431"/>
            <a:stretch/>
          </p:blipFill>
          <p:spPr>
            <a:xfrm>
              <a:off x="335691" y="1422093"/>
              <a:ext cx="3960084" cy="2574055"/>
            </a:xfrm>
            <a:prstGeom prst="rect">
              <a:avLst/>
            </a:prstGeom>
          </p:spPr>
        </p:pic>
      </p:grpSp>
      <p:grpSp>
        <p:nvGrpSpPr>
          <p:cNvPr id="7" name="Grupo 6"/>
          <p:cNvGrpSpPr/>
          <p:nvPr/>
        </p:nvGrpSpPr>
        <p:grpSpPr>
          <a:xfrm>
            <a:off x="6308878" y="1769508"/>
            <a:ext cx="5466021" cy="4242427"/>
            <a:chOff x="4731658" y="1327131"/>
            <a:chExt cx="4099516" cy="3181820"/>
          </a:xfrm>
        </p:grpSpPr>
        <p:sp>
          <p:nvSpPr>
            <p:cNvPr id="3" name="Rectángulo 2"/>
            <p:cNvSpPr/>
            <p:nvPr/>
          </p:nvSpPr>
          <p:spPr>
            <a:xfrm>
              <a:off x="4731658" y="1327131"/>
              <a:ext cx="1469393" cy="4385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sz="3200" b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... a esto:</a:t>
              </a:r>
            </a:p>
          </p:txBody>
        </p:sp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10656" t="6419" r="12024" b="7039"/>
            <a:stretch/>
          </p:blipFill>
          <p:spPr>
            <a:xfrm>
              <a:off x="4731658" y="1929147"/>
              <a:ext cx="4099516" cy="2579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094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hlinkClick r:id="rId2" action="ppaction://hlinkfile"/>
          </p:cNvPr>
          <p:cNvSpPr/>
          <p:nvPr/>
        </p:nvSpPr>
        <p:spPr>
          <a:xfrm>
            <a:off x="2034140" y="1961707"/>
            <a:ext cx="81868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36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Cómo se </a:t>
            </a:r>
            <a:r>
              <a:rPr lang="es-CO" sz="3600" b="1" dirty="0" smtClean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construyen </a:t>
            </a:r>
            <a:r>
              <a:rPr lang="es-CO" sz="36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Proyectos?</a:t>
            </a:r>
            <a:endParaRPr kumimoji="0" lang="es-CO" sz="36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61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499016" y="1070748"/>
            <a:ext cx="9039069" cy="5375022"/>
            <a:chOff x="1948207" y="1860224"/>
            <a:chExt cx="8345864" cy="4374037"/>
          </a:xfrm>
        </p:grpSpPr>
        <p:pic>
          <p:nvPicPr>
            <p:cNvPr id="22" name="Picture 2" descr="Resultado de imagen para dark vad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172" y="1955801"/>
              <a:ext cx="8026379" cy="4137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5F4BC3F0-DF25-ED4C-B837-FB6C2F829CE6}"/>
                </a:ext>
              </a:extLst>
            </p:cNvPr>
            <p:cNvSpPr/>
            <p:nvPr/>
          </p:nvSpPr>
          <p:spPr>
            <a:xfrm>
              <a:off x="1948207" y="1860224"/>
              <a:ext cx="8345864" cy="4374037"/>
            </a:xfrm>
            <a:prstGeom prst="rect">
              <a:avLst/>
            </a:prstGeom>
            <a:noFill/>
            <a:ln>
              <a:solidFill>
                <a:srgbClr val="7F2D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5513017" y="256229"/>
            <a:ext cx="6490447" cy="50276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r"/>
            <a:r>
              <a:rPr lang="es-CO" sz="2667" b="1" dirty="0">
                <a:solidFill>
                  <a:srgbClr val="7642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PROYECTOS DARTH VADER</a:t>
            </a:r>
          </a:p>
        </p:txBody>
      </p:sp>
    </p:spTree>
    <p:extLst>
      <p:ext uri="{BB962C8B-B14F-4D97-AF65-F5344CB8AC3E}">
        <p14:creationId xmlns:p14="http://schemas.microsoft.com/office/powerpoint/2010/main" val="84897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33" y="259649"/>
            <a:ext cx="6404711" cy="6524247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235389" y="568105"/>
            <a:ext cx="6490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3200" b="1" dirty="0">
                <a:solidFill>
                  <a:srgbClr val="4472C4"/>
                </a:solidFill>
                <a:latin typeface="Arial" charset="0"/>
                <a:ea typeface="Arial" charset="0"/>
                <a:cs typeface="Arial" charset="0"/>
              </a:rPr>
              <a:t>WATERFALL-MODEL</a:t>
            </a:r>
          </a:p>
        </p:txBody>
      </p:sp>
    </p:spTree>
    <p:extLst>
      <p:ext uri="{BB962C8B-B14F-4D97-AF65-F5344CB8AC3E}">
        <p14:creationId xmlns:p14="http://schemas.microsoft.com/office/powerpoint/2010/main" val="30974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334125" y="224853"/>
            <a:ext cx="8929162" cy="6236588"/>
            <a:chOff x="2281925" y="1609779"/>
            <a:chExt cx="7981361" cy="4851661"/>
          </a:xfrm>
        </p:grpSpPr>
        <p:pic>
          <p:nvPicPr>
            <p:cNvPr id="7" name="Picture 2" descr="Resultado de imagen para gantt proyecto de software cascada">
              <a:extLst>
                <a:ext uri="{FF2B5EF4-FFF2-40B4-BE49-F238E27FC236}">
                  <a16:creationId xmlns:a16="http://schemas.microsoft.com/office/drawing/2014/main" id="{DDFC5405-B19C-4D7D-A304-1818C3CB2E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091" y="1797137"/>
              <a:ext cx="7417029" cy="447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5F4BC3F0-DF25-ED4C-B837-FB6C2F829CE6}"/>
                </a:ext>
              </a:extLst>
            </p:cNvPr>
            <p:cNvSpPr/>
            <p:nvPr/>
          </p:nvSpPr>
          <p:spPr>
            <a:xfrm>
              <a:off x="2281925" y="1609779"/>
              <a:ext cx="7981361" cy="4851661"/>
            </a:xfrm>
            <a:prstGeom prst="rect">
              <a:avLst/>
            </a:prstGeom>
            <a:noFill/>
            <a:ln>
              <a:solidFill>
                <a:srgbClr val="7F2D8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</p:grpSp>
    </p:spTree>
    <p:extLst>
      <p:ext uri="{BB962C8B-B14F-4D97-AF65-F5344CB8AC3E}">
        <p14:creationId xmlns:p14="http://schemas.microsoft.com/office/powerpoint/2010/main" val="16822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54050" cy="216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2" y="2383919"/>
            <a:ext cx="4429117" cy="4113957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5674798" y="219134"/>
            <a:ext cx="4122056" cy="2366119"/>
          </a:xfrm>
          <a:prstGeom prst="roundRect">
            <a:avLst/>
          </a:prstGeom>
          <a:noFill/>
          <a:ln>
            <a:solidFill>
              <a:srgbClr val="76428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667" b="1" dirty="0"/>
              <a:t>Tradicional</a:t>
            </a:r>
          </a:p>
          <a:p>
            <a:endParaRPr lang="es-CO" sz="2400" b="1" dirty="0"/>
          </a:p>
          <a:p>
            <a:r>
              <a:rPr lang="es-CO" sz="2400" dirty="0"/>
              <a:t>45 </a:t>
            </a:r>
            <a:r>
              <a:rPr lang="es-CO" sz="2400" dirty="0" err="1"/>
              <a:t>Seg</a:t>
            </a:r>
            <a:r>
              <a:rPr lang="es-CO" sz="2400" dirty="0"/>
              <a:t> - Diseño</a:t>
            </a:r>
          </a:p>
          <a:p>
            <a:r>
              <a:rPr lang="es-CO" sz="2400" dirty="0"/>
              <a:t>1:15 min - Construcción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5824700" y="2832849"/>
            <a:ext cx="4160935" cy="3860683"/>
          </a:xfrm>
          <a:prstGeom prst="roundRect">
            <a:avLst/>
          </a:prstGeom>
          <a:noFill/>
          <a:ln>
            <a:solidFill>
              <a:srgbClr val="94428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667" b="1" dirty="0"/>
              <a:t>Ágil</a:t>
            </a:r>
          </a:p>
          <a:p>
            <a:r>
              <a:rPr lang="es-CO" sz="2667" dirty="0"/>
              <a:t>10 </a:t>
            </a:r>
            <a:r>
              <a:rPr lang="es-CO" sz="2667" dirty="0" err="1"/>
              <a:t>seg</a:t>
            </a:r>
            <a:r>
              <a:rPr lang="es-CO" sz="2667" dirty="0"/>
              <a:t> - Diseño Inicial</a:t>
            </a:r>
          </a:p>
          <a:p>
            <a:r>
              <a:rPr lang="es-CO" sz="2667" dirty="0"/>
              <a:t>30 </a:t>
            </a:r>
            <a:r>
              <a:rPr lang="es-CO" sz="2667" dirty="0" err="1"/>
              <a:t>seg</a:t>
            </a:r>
            <a:r>
              <a:rPr lang="es-CO" sz="2667" dirty="0"/>
              <a:t>-Construcción (IT1)</a:t>
            </a:r>
          </a:p>
          <a:p>
            <a:r>
              <a:rPr lang="es-CO" sz="2667" dirty="0"/>
              <a:t>10 </a:t>
            </a:r>
            <a:r>
              <a:rPr lang="es-CO" sz="2667" dirty="0" err="1"/>
              <a:t>seg</a:t>
            </a:r>
            <a:r>
              <a:rPr lang="es-CO" sz="2667" dirty="0"/>
              <a:t>-Retrospectiva</a:t>
            </a:r>
          </a:p>
          <a:p>
            <a:r>
              <a:rPr lang="es-CO" sz="2667" dirty="0"/>
              <a:t>30 </a:t>
            </a:r>
            <a:r>
              <a:rPr lang="es-CO" sz="2667" dirty="0" err="1"/>
              <a:t>seg</a:t>
            </a:r>
            <a:r>
              <a:rPr lang="es-CO" sz="2667" dirty="0"/>
              <a:t>-Construcción (IT2)</a:t>
            </a:r>
          </a:p>
          <a:p>
            <a:r>
              <a:rPr lang="es-CO" sz="2667" dirty="0"/>
              <a:t>10 </a:t>
            </a:r>
            <a:r>
              <a:rPr lang="es-CO" sz="2667" dirty="0" err="1"/>
              <a:t>seg</a:t>
            </a:r>
            <a:r>
              <a:rPr lang="es-CO" sz="2667" dirty="0"/>
              <a:t>-Retrospectiva</a:t>
            </a:r>
          </a:p>
          <a:p>
            <a:r>
              <a:rPr lang="es-CO" sz="2667" dirty="0"/>
              <a:t>30 </a:t>
            </a:r>
            <a:r>
              <a:rPr lang="es-CO" sz="2667" dirty="0" err="1"/>
              <a:t>seg</a:t>
            </a:r>
            <a:r>
              <a:rPr lang="es-CO" sz="2667" dirty="0"/>
              <a:t>-Construcción (IT3)</a:t>
            </a:r>
          </a:p>
          <a:p>
            <a:endParaRPr lang="es-CO" sz="2667" dirty="0"/>
          </a:p>
        </p:txBody>
      </p:sp>
    </p:spTree>
    <p:extLst>
      <p:ext uri="{BB962C8B-B14F-4D97-AF65-F5344CB8AC3E}">
        <p14:creationId xmlns:p14="http://schemas.microsoft.com/office/powerpoint/2010/main" val="138489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8473572" y="832856"/>
            <a:ext cx="3395487" cy="566521"/>
            <a:chOff x="6495493" y="1505659"/>
            <a:chExt cx="2546615" cy="424890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205171" cy="284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54">
                <a:defRPr/>
              </a:pPr>
              <a:r>
                <a:rPr lang="es-CO" sz="1867" dirty="0" err="1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ncpuentes</a:t>
              </a:r>
              <a:r>
                <a:rPr lang="es-CO" sz="1867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@stefanini.com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3F8A949-DB7E-42CE-B7AD-54C754B62110}"/>
              </a:ext>
            </a:extLst>
          </p:cNvPr>
          <p:cNvSpPr txBox="1">
            <a:spLocks/>
          </p:cNvSpPr>
          <p:nvPr/>
        </p:nvSpPr>
        <p:spPr>
          <a:xfrm>
            <a:off x="2654856" y="2"/>
            <a:ext cx="9134053" cy="121755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1219140">
              <a:defRPr/>
            </a:pPr>
            <a:r>
              <a:rPr lang="es-ES" sz="3733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Carolina </a:t>
            </a:r>
            <a:r>
              <a:rPr lang="es-ES" sz="3733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Gutierrez</a:t>
            </a:r>
            <a:endParaRPr lang="en-US" sz="3733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3964518-0B5D-42ED-A282-3FC372A68C05}"/>
              </a:ext>
            </a:extLst>
          </p:cNvPr>
          <p:cNvSpPr/>
          <p:nvPr/>
        </p:nvSpPr>
        <p:spPr>
          <a:xfrm>
            <a:off x="295702" y="1705973"/>
            <a:ext cx="11600597" cy="4026089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s-CO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Resultado de imagen para universidad distrital">
            <a:extLst>
              <a:ext uri="{FF2B5EF4-FFF2-40B4-BE49-F238E27FC236}">
                <a16:creationId xmlns:a16="http://schemas.microsoft.com/office/drawing/2014/main" id="{96EE4A9C-82AC-4FBC-BC95-1684EE12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356" y="2103421"/>
            <a:ext cx="1651000" cy="1615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para secretaria de salud distrital">
            <a:extLst>
              <a:ext uri="{FF2B5EF4-FFF2-40B4-BE49-F238E27FC236}">
                <a16:creationId xmlns:a16="http://schemas.microsoft.com/office/drawing/2014/main" id="{077C24C2-0B81-4CFC-9752-53813C06E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92800" y="3225800"/>
            <a:ext cx="406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s-CO" sz="2400"/>
          </a:p>
        </p:txBody>
      </p:sp>
      <p:pic>
        <p:nvPicPr>
          <p:cNvPr id="6" name="Picture 8" descr="grÃ¡fica alusiva a SecretarÃ­a Distrital de Salud">
            <a:extLst>
              <a:ext uri="{FF2B5EF4-FFF2-40B4-BE49-F238E27FC236}">
                <a16:creationId xmlns:a16="http://schemas.microsoft.com/office/drawing/2014/main" id="{79E3E2E1-5B01-47CB-A47E-E5599A7A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33" y="1934308"/>
            <a:ext cx="2243667" cy="224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sultado de imagen para telefonica">
            <a:extLst>
              <a:ext uri="{FF2B5EF4-FFF2-40B4-BE49-F238E27FC236}">
                <a16:creationId xmlns:a16="http://schemas.microsoft.com/office/drawing/2014/main" id="{2F087C4F-6460-44B5-BC09-D83D0930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1" y="2478226"/>
            <a:ext cx="3568700" cy="130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agilescolombia.files.wordpress.com/2012/06/headerac21.png">
            <a:extLst>
              <a:ext uri="{FF2B5EF4-FFF2-40B4-BE49-F238E27FC236}">
                <a16:creationId xmlns:a16="http://schemas.microsoft.com/office/drawing/2014/main" id="{F63C2631-E0EA-419D-8053-86377F9A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28" y="4166648"/>
            <a:ext cx="6580301" cy="105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170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2625533" y="1217559"/>
            <a:ext cx="6735992" cy="5068475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931335" y="1"/>
            <a:ext cx="9134053" cy="121755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3733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Agile y Tradicional</a:t>
            </a:r>
            <a:endParaRPr lang="en-US" sz="3733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8558A171-D7E5-3A45-9887-EE626DDA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283" y="1332862"/>
            <a:ext cx="6450493" cy="48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ity le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620">
            <a:off x="622030" y="3569735"/>
            <a:ext cx="4303412" cy="2763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931335" y="1"/>
            <a:ext cx="9134053" cy="1217559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endParaRPr lang="en-US" sz="3733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4740249" y="2220199"/>
            <a:ext cx="2643019" cy="235648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667" b="1" dirty="0"/>
              <a:t>Tradicional</a:t>
            </a:r>
          </a:p>
          <a:p>
            <a:r>
              <a:rPr lang="es-CO" sz="2400" dirty="0"/>
              <a:t>15 min - Diseño</a:t>
            </a:r>
          </a:p>
          <a:p>
            <a:r>
              <a:rPr lang="es-CO" sz="2400" dirty="0"/>
              <a:t>25 min – Construcción</a:t>
            </a:r>
          </a:p>
          <a:p>
            <a:r>
              <a:rPr lang="es-CO" sz="2400" dirty="0"/>
              <a:t>5 min - Validación</a:t>
            </a:r>
          </a:p>
        </p:txBody>
      </p:sp>
      <p:pic>
        <p:nvPicPr>
          <p:cNvPr id="8" name="Picture 4" descr="Resultado de imagen para lego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84" y="388252"/>
            <a:ext cx="3230816" cy="16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para objetiv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2" y="78570"/>
            <a:ext cx="1490673" cy="119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1967162" y="213495"/>
            <a:ext cx="2133148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267" b="1" dirty="0"/>
              <a:t>Objetivo</a:t>
            </a:r>
          </a:p>
        </p:txBody>
      </p:sp>
      <p:sp>
        <p:nvSpPr>
          <p:cNvPr id="4" name="Rectángulo 3"/>
          <p:cNvSpPr/>
          <p:nvPr/>
        </p:nvSpPr>
        <p:spPr>
          <a:xfrm>
            <a:off x="27134" y="1128121"/>
            <a:ext cx="8915629" cy="64532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867" b="1" dirty="0"/>
              <a:t>Construir una Ciudad con la que se Identifiquen las personas y la quieran cuidar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567959" y="1659741"/>
            <a:ext cx="2486578" cy="1799181"/>
            <a:chOff x="712143" y="2186403"/>
            <a:chExt cx="3272796" cy="2099428"/>
          </a:xfrm>
        </p:grpSpPr>
        <p:pic>
          <p:nvPicPr>
            <p:cNvPr id="12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7" y="2186403"/>
              <a:ext cx="1906441" cy="174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2"/>
            <p:cNvSpPr txBox="1"/>
            <p:nvPr/>
          </p:nvSpPr>
          <p:spPr>
            <a:xfrm>
              <a:off x="712143" y="3795083"/>
              <a:ext cx="3272796" cy="490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2133" b="1" dirty="0">
                  <a:latin typeface="Comic Sans MS" panose="030F0702030302020204" pitchFamily="66" charset="0"/>
                </a:rPr>
                <a:t>TIEMPO 45 MIN</a:t>
              </a:r>
            </a:p>
          </p:txBody>
        </p:sp>
      </p:grpSp>
      <p:sp>
        <p:nvSpPr>
          <p:cNvPr id="14" name="Rectángulo redondeado 13"/>
          <p:cNvSpPr/>
          <p:nvPr/>
        </p:nvSpPr>
        <p:spPr>
          <a:xfrm>
            <a:off x="7633471" y="2020647"/>
            <a:ext cx="4160935" cy="448735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667" b="1" dirty="0"/>
              <a:t>Ágil</a:t>
            </a:r>
          </a:p>
          <a:p>
            <a:r>
              <a:rPr lang="es-CO" sz="2667" dirty="0"/>
              <a:t>5 min - Diseño Inicial</a:t>
            </a:r>
          </a:p>
          <a:p>
            <a:r>
              <a:rPr lang="es-CO" sz="2667" dirty="0"/>
              <a:t>8 min-Construcción (IT1)</a:t>
            </a:r>
          </a:p>
          <a:p>
            <a:r>
              <a:rPr lang="es-CO" sz="2667" dirty="0"/>
              <a:t>2 min-Validación</a:t>
            </a:r>
          </a:p>
          <a:p>
            <a:r>
              <a:rPr lang="es-CO" sz="2667" dirty="0"/>
              <a:t>5 min-Retrospectiva</a:t>
            </a:r>
          </a:p>
          <a:p>
            <a:r>
              <a:rPr lang="es-CO" sz="2667" dirty="0"/>
              <a:t>8 min-Construcción (IT2)</a:t>
            </a:r>
          </a:p>
          <a:p>
            <a:r>
              <a:rPr lang="es-CO" sz="2667" dirty="0"/>
              <a:t>2 min-Validación</a:t>
            </a:r>
          </a:p>
          <a:p>
            <a:r>
              <a:rPr lang="es-CO" sz="2667" dirty="0"/>
              <a:t>5 min-Retrospectiva</a:t>
            </a:r>
          </a:p>
          <a:p>
            <a:r>
              <a:rPr lang="es-CO" sz="2667" dirty="0"/>
              <a:t>8 min-Construcción (IT3)</a:t>
            </a:r>
          </a:p>
          <a:p>
            <a:r>
              <a:rPr lang="es-CO" sz="2667" dirty="0"/>
              <a:t>2 min-Validación</a:t>
            </a:r>
          </a:p>
          <a:p>
            <a:endParaRPr lang="es-CO" sz="2667" dirty="0"/>
          </a:p>
          <a:p>
            <a:endParaRPr lang="es-CO" sz="2667" dirty="0"/>
          </a:p>
        </p:txBody>
      </p:sp>
    </p:spTree>
    <p:extLst>
      <p:ext uri="{BB962C8B-B14F-4D97-AF65-F5344CB8AC3E}">
        <p14:creationId xmlns:p14="http://schemas.microsoft.com/office/powerpoint/2010/main" val="324810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-1815042" y="145838"/>
            <a:ext cx="6360539" cy="748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377"/>
            <a:r>
              <a:rPr lang="es-ES" sz="4267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Roles</a:t>
            </a:r>
            <a:endParaRPr lang="en-US" sz="4267" b="1" dirty="0">
              <a:solidFill>
                <a:srgbClr val="095195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0884C60-EFB6-44E1-BF3B-9EA89043CA6A}"/>
              </a:ext>
            </a:extLst>
          </p:cNvPr>
          <p:cNvGrpSpPr/>
          <p:nvPr/>
        </p:nvGrpSpPr>
        <p:grpSpPr>
          <a:xfrm>
            <a:off x="1005270" y="1629264"/>
            <a:ext cx="2881655" cy="3503653"/>
            <a:chOff x="356387" y="1188886"/>
            <a:chExt cx="2347056" cy="304518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40DB452-E68A-48EE-AA78-D6701461E700}"/>
                </a:ext>
              </a:extLst>
            </p:cNvPr>
            <p:cNvGrpSpPr/>
            <p:nvPr/>
          </p:nvGrpSpPr>
          <p:grpSpPr>
            <a:xfrm>
              <a:off x="356387" y="1188886"/>
              <a:ext cx="2347056" cy="3045184"/>
              <a:chOff x="0" y="0"/>
              <a:chExt cx="2078182" cy="2763982"/>
            </a:xfrm>
          </p:grpSpPr>
          <p:sp>
            <p:nvSpPr>
              <p:cNvPr id="17" name="Rectángulo redondeado 56">
                <a:extLst>
                  <a:ext uri="{FF2B5EF4-FFF2-40B4-BE49-F238E27FC236}">
                    <a16:creationId xmlns:a16="http://schemas.microsoft.com/office/drawing/2014/main" id="{670C0525-A937-45D1-9702-DFC484B661E3}"/>
                  </a:ext>
                </a:extLst>
              </p:cNvPr>
              <p:cNvSpPr/>
              <p:nvPr/>
            </p:nvSpPr>
            <p:spPr>
              <a:xfrm>
                <a:off x="0" y="0"/>
                <a:ext cx="2078182" cy="2763982"/>
              </a:xfrm>
              <a:prstGeom prst="roundRect">
                <a:avLst/>
              </a:prstGeom>
              <a:ln w="38100">
                <a:solidFill>
                  <a:srgbClr val="E83B9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1067"/>
                  </a:spcAft>
                </a:pPr>
                <a:endParaRPr lang="es-CO" sz="1467" dirty="0">
                  <a:solidFill>
                    <a:srgbClr val="7F2D82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Cuadro de texto 2">
                <a:extLst>
                  <a:ext uri="{FF2B5EF4-FFF2-40B4-BE49-F238E27FC236}">
                    <a16:creationId xmlns:a16="http://schemas.microsoft.com/office/drawing/2014/main" id="{37C47F03-711A-4C33-8E02-13FDC952F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64" y="2254827"/>
                <a:ext cx="2035810" cy="384175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121920" tIns="60960" rIns="121920" bIns="6096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1067"/>
                  </a:spcAft>
                </a:pPr>
                <a:r>
                  <a:rPr lang="es-CO" sz="2667" b="1">
                    <a:solidFill>
                      <a:srgbClr val="7F2D82"/>
                    </a:solidFill>
                    <a:ea typeface="Calibri" panose="020F0502020204030204" pitchFamily="34" charset="0"/>
                    <a:cs typeface="Times New Roman" panose="02020603050405020304" pitchFamily="18" charset="0"/>
                  </a:rPr>
                  <a:t>Arquitecto</a:t>
                </a:r>
                <a:endParaRPr lang="es-CO" sz="1467">
                  <a:solidFill>
                    <a:srgbClr val="7F2D82"/>
                  </a:solidFill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Imagen 18" descr="Imagen relacionada">
              <a:extLst>
                <a:ext uri="{FF2B5EF4-FFF2-40B4-BE49-F238E27FC236}">
                  <a16:creationId xmlns:a16="http://schemas.microsoft.com/office/drawing/2014/main" id="{84C49F9F-3235-4297-9B05-35AE0E7E98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01" y="1994259"/>
              <a:ext cx="1246592" cy="1290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90B04EC-8601-4CD3-A8D2-AC2BEC6524CE}"/>
              </a:ext>
            </a:extLst>
          </p:cNvPr>
          <p:cNvGrpSpPr/>
          <p:nvPr/>
        </p:nvGrpSpPr>
        <p:grpSpPr>
          <a:xfrm>
            <a:off x="4487187" y="1629264"/>
            <a:ext cx="3000291" cy="3503653"/>
            <a:chOff x="0" y="0"/>
            <a:chExt cx="2078182" cy="2763982"/>
          </a:xfrm>
        </p:grpSpPr>
        <p:sp>
          <p:nvSpPr>
            <p:cNvPr id="21" name="Rectángulo redondeado 13">
              <a:extLst>
                <a:ext uri="{FF2B5EF4-FFF2-40B4-BE49-F238E27FC236}">
                  <a16:creationId xmlns:a16="http://schemas.microsoft.com/office/drawing/2014/main" id="{31F5DE2F-9231-4C3D-B726-E1AD2FB8B0B2}"/>
                </a:ext>
              </a:extLst>
            </p:cNvPr>
            <p:cNvSpPr/>
            <p:nvPr/>
          </p:nvSpPr>
          <p:spPr>
            <a:xfrm>
              <a:off x="0" y="0"/>
              <a:ext cx="2078182" cy="2763982"/>
            </a:xfrm>
            <a:prstGeom prst="roundRect">
              <a:avLst/>
            </a:prstGeom>
            <a:ln w="38100">
              <a:solidFill>
                <a:srgbClr val="E83B9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endParaRPr lang="es-CO" sz="1467">
                <a:solidFill>
                  <a:srgbClr val="7F2D82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adro de texto 2">
              <a:extLst>
                <a:ext uri="{FF2B5EF4-FFF2-40B4-BE49-F238E27FC236}">
                  <a16:creationId xmlns:a16="http://schemas.microsoft.com/office/drawing/2014/main" id="{083B162F-A0E5-47C6-8AA3-92FCAF71F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4" y="2254827"/>
              <a:ext cx="2035810" cy="3841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121920" tIns="60960" rIns="121920" bIns="6096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r>
                <a:rPr lang="es-CO" sz="2667" b="1">
                  <a:solidFill>
                    <a:srgbClr val="7F2D82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Equipo</a:t>
              </a:r>
              <a:endParaRPr lang="es-CO" sz="1467">
                <a:solidFill>
                  <a:srgbClr val="7F2D82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Imagen 22" descr="Imagen relacionada">
            <a:extLst>
              <a:ext uri="{FF2B5EF4-FFF2-40B4-BE49-F238E27FC236}">
                <a16:creationId xmlns:a16="http://schemas.microsoft.com/office/drawing/2014/main" id="{D85AD373-B0D3-4E9F-ACB0-8609988DA6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72" y="2452473"/>
            <a:ext cx="1605920" cy="1663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57AC90F0-FCDB-4FE7-9ED1-EF6A6A02B640}"/>
              </a:ext>
            </a:extLst>
          </p:cNvPr>
          <p:cNvGrpSpPr/>
          <p:nvPr/>
        </p:nvGrpSpPr>
        <p:grpSpPr>
          <a:xfrm>
            <a:off x="8000231" y="1629264"/>
            <a:ext cx="3000291" cy="3503653"/>
            <a:chOff x="0" y="0"/>
            <a:chExt cx="2078182" cy="2763982"/>
          </a:xfrm>
        </p:grpSpPr>
        <p:sp>
          <p:nvSpPr>
            <p:cNvPr id="25" name="Rectángulo redondeado 8">
              <a:extLst>
                <a:ext uri="{FF2B5EF4-FFF2-40B4-BE49-F238E27FC236}">
                  <a16:creationId xmlns:a16="http://schemas.microsoft.com/office/drawing/2014/main" id="{4DCF92BD-D466-421E-B595-275C6D19BA0C}"/>
                </a:ext>
              </a:extLst>
            </p:cNvPr>
            <p:cNvSpPr/>
            <p:nvPr/>
          </p:nvSpPr>
          <p:spPr>
            <a:xfrm>
              <a:off x="0" y="0"/>
              <a:ext cx="2078182" cy="2763982"/>
            </a:xfrm>
            <a:prstGeom prst="roundRect">
              <a:avLst/>
            </a:prstGeom>
            <a:ln w="38100">
              <a:solidFill>
                <a:srgbClr val="E83B9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endParaRPr lang="es-CO" sz="1467"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adro de texto 2">
              <a:extLst>
                <a:ext uri="{FF2B5EF4-FFF2-40B4-BE49-F238E27FC236}">
                  <a16:creationId xmlns:a16="http://schemas.microsoft.com/office/drawing/2014/main" id="{C9D38236-72BC-4228-829F-B706BDAD3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4" y="2254827"/>
              <a:ext cx="2035810" cy="3841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121920" tIns="60960" rIns="121920" bIns="6096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67"/>
                </a:spcAft>
              </a:pPr>
              <a:r>
                <a:rPr lang="es-CO" sz="2667" b="1" dirty="0">
                  <a:solidFill>
                    <a:srgbClr val="7F2D82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Validador</a:t>
              </a:r>
              <a:endParaRPr lang="es-CO" sz="1467" dirty="0">
                <a:solidFill>
                  <a:srgbClr val="7F2D82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Imagen 26" descr="Resultado de imagen para validate icon">
            <a:extLst>
              <a:ext uri="{FF2B5EF4-FFF2-40B4-BE49-F238E27FC236}">
                <a16:creationId xmlns:a16="http://schemas.microsoft.com/office/drawing/2014/main" id="{DC73D631-28A1-4A82-BB39-8D659A3B667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678" y="2646789"/>
            <a:ext cx="1240261" cy="14687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E8C708-B189-452B-94CC-08F949663F84}"/>
              </a:ext>
            </a:extLst>
          </p:cNvPr>
          <p:cNvSpPr txBox="1"/>
          <p:nvPr/>
        </p:nvSpPr>
        <p:spPr>
          <a:xfrm>
            <a:off x="1005270" y="518160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79547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678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/>
          <p:cNvSpPr/>
          <p:nvPr/>
        </p:nvSpPr>
        <p:spPr>
          <a:xfrm>
            <a:off x="588612" y="2658250"/>
            <a:ext cx="11257613" cy="33841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ADB4739-DC71-4CA7-986F-593FFA198C83}"/>
              </a:ext>
            </a:extLst>
          </p:cNvPr>
          <p:cNvSpPr/>
          <p:nvPr/>
        </p:nvSpPr>
        <p:spPr>
          <a:xfrm rot="20743550">
            <a:off x="353469" y="426339"/>
            <a:ext cx="377962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d Mofo" panose="02000000000000000000" pitchFamily="2" charset="0"/>
                <a:ea typeface="ヒラギノ角ゴ Pro W3"/>
                <a:cs typeface="+mn-cs"/>
              </a:rPr>
              <a:t>Rene Ome</a:t>
            </a:r>
            <a:endParaRPr kumimoji="0" lang="es-CO" sz="8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d Mofo" panose="02000000000000000000" pitchFamily="2" charset="0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885009" y="933225"/>
            <a:ext cx="5685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Ingeniero de Sistemas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Scrum </a:t>
            </a:r>
            <a:r>
              <a:rPr kumimoji="0" lang="es-CO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Master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CO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Agile Coach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30" y="4304404"/>
            <a:ext cx="3450619" cy="86265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20" y="2949257"/>
            <a:ext cx="2393387" cy="100400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19" y="5183767"/>
            <a:ext cx="2958730" cy="5460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23" y="4567204"/>
            <a:ext cx="2044444" cy="6984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8"/>
          <a:stretch/>
        </p:blipFill>
        <p:spPr>
          <a:xfrm>
            <a:off x="1382857" y="2851077"/>
            <a:ext cx="2449540" cy="138347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5342657" y="3014706"/>
            <a:ext cx="1867422" cy="835426"/>
          </a:xfrm>
          <a:prstGeom prst="rect">
            <a:avLst/>
          </a:prstGeom>
        </p:spPr>
      </p:pic>
      <p:pic>
        <p:nvPicPr>
          <p:cNvPr id="15" name="Picture 2" descr="Resultado de imagen para seguro socia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804" y="4626669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esultado de imagen para ejercito naciona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188" y="2808922"/>
            <a:ext cx="1385842" cy="114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/>
          <p:cNvGrpSpPr/>
          <p:nvPr/>
        </p:nvGrpSpPr>
        <p:grpSpPr>
          <a:xfrm>
            <a:off x="8965610" y="276069"/>
            <a:ext cx="1733734" cy="722243"/>
            <a:chOff x="6635884" y="5825524"/>
            <a:chExt cx="1733734" cy="722243"/>
          </a:xfrm>
        </p:grpSpPr>
        <p:sp>
          <p:nvSpPr>
            <p:cNvPr id="18" name="CuadroTexto 17"/>
            <p:cNvSpPr txBox="1"/>
            <p:nvPr/>
          </p:nvSpPr>
          <p:spPr>
            <a:xfrm>
              <a:off x="7117352" y="5870659"/>
              <a:ext cx="1252266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itannic Bold" panose="020B0903060703020204" pitchFamily="34" charset="0"/>
                  <a:ea typeface="+mn-ea"/>
                  <a:cs typeface="+mn-cs"/>
                </a:rPr>
                <a:t>@</a:t>
              </a:r>
              <a:r>
                <a:rPr kumimoji="0" lang="es-CO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itannic Bold" panose="020B0903060703020204" pitchFamily="34" charset="0"/>
                  <a:ea typeface="+mn-ea"/>
                  <a:cs typeface="+mn-cs"/>
                </a:rPr>
                <a:t>omesan</a:t>
              </a:r>
              <a:endParaRPr kumimoji="0" lang="es-CO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itannic Bold" panose="020B090306070302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Picture 12" descr="Resultado de imagen para twitt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5884" y="5825524"/>
              <a:ext cx="574790" cy="574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upo 19"/>
          <p:cNvGrpSpPr/>
          <p:nvPr/>
        </p:nvGrpSpPr>
        <p:grpSpPr>
          <a:xfrm>
            <a:off x="4885009" y="266779"/>
            <a:ext cx="3448839" cy="502428"/>
            <a:chOff x="6543159" y="1497934"/>
            <a:chExt cx="3448839" cy="502428"/>
          </a:xfrm>
        </p:grpSpPr>
        <p:pic>
          <p:nvPicPr>
            <p:cNvPr id="21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3159" y="1497934"/>
              <a:ext cx="501774" cy="50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uadroTexto 21"/>
            <p:cNvSpPr txBox="1"/>
            <p:nvPr/>
          </p:nvSpPr>
          <p:spPr>
            <a:xfrm>
              <a:off x="6997267" y="1600252"/>
              <a:ext cx="299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ritannic Bold" panose="020B0903060703020204" pitchFamily="34" charset="0"/>
                  <a:ea typeface="+mn-ea"/>
                  <a:cs typeface="+mn-cs"/>
                </a:rPr>
                <a:t>erbermeo@stefanini.com</a:t>
              </a:r>
            </a:p>
          </p:txBody>
        </p:sp>
      </p:grpSp>
      <p:pic>
        <p:nvPicPr>
          <p:cNvPr id="23" name="Imagen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91" y="4146361"/>
            <a:ext cx="2275100" cy="7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5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5521343" y="456584"/>
            <a:ext cx="6670657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5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Conozcámonos</a:t>
            </a:r>
            <a:endParaRPr lang="en-US" sz="5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84616" y="1933730"/>
            <a:ext cx="106102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Quien Soy?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Donde </a:t>
            </a:r>
            <a:r>
              <a:rPr lang="es-CO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Vengo (Empresa-</a:t>
            </a:r>
            <a:r>
              <a:rPr lang="es-CO" sz="4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</a:t>
            </a:r>
            <a:r>
              <a:rPr lang="es-CO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)?</a:t>
            </a:r>
            <a:endParaRPr lang="es-CO" sz="4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espero Aprender?</a:t>
            </a:r>
            <a:endParaRPr lang="es-CO" sz="48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5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 mundo esta cambiando - Anim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7098" y="149900"/>
            <a:ext cx="6858000" cy="655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1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3" name="Blockbuster_y_Netflix_Una_histor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3540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8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768429" y="2243422"/>
            <a:ext cx="68961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4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¿Transformación Ágil?</a:t>
            </a:r>
          </a:p>
        </p:txBody>
      </p:sp>
    </p:spTree>
    <p:extLst>
      <p:ext uri="{BB962C8B-B14F-4D97-AF65-F5344CB8AC3E}">
        <p14:creationId xmlns:p14="http://schemas.microsoft.com/office/powerpoint/2010/main" val="20206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49" y="339657"/>
            <a:ext cx="8136943" cy="61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51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6"/>
          <a:stretch/>
        </p:blipFill>
        <p:spPr>
          <a:xfrm>
            <a:off x="2369128" y="345747"/>
            <a:ext cx="6804480" cy="587494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369129" y="6443982"/>
            <a:ext cx="6882857" cy="23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933" dirty="0">
                <a:latin typeface="Arial" panose="020B0604020202020204" pitchFamily="34" charset="0"/>
                <a:cs typeface="Arial" panose="020B0604020202020204" pitchFamily="34" charset="0"/>
              </a:rPr>
              <a:t>https://www.forbes.com/sites/liyanchen/2015/08/11/the-most-valuable-employees-snapchat-doubles-facebook/#328e6febf754</a:t>
            </a:r>
          </a:p>
        </p:txBody>
      </p:sp>
    </p:spTree>
    <p:extLst>
      <p:ext uri="{BB962C8B-B14F-4D97-AF65-F5344CB8AC3E}">
        <p14:creationId xmlns:p14="http://schemas.microsoft.com/office/powerpoint/2010/main" val="42035067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F58588-576D-46D5-80D6-8A24D7A02F27}">
  <ds:schemaRefs>
    <ds:schemaRef ds:uri="4bffbd67-204f-4941-9f8d-5e376a982f9f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22337</TotalTime>
  <Words>401</Words>
  <Application>Microsoft Office PowerPoint</Application>
  <PresentationFormat>Panorámica</PresentationFormat>
  <Paragraphs>85</Paragraphs>
  <Slides>23</Slides>
  <Notes>5</Notes>
  <HiddenSlides>1</HiddenSlides>
  <MMClips>2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6" baseType="lpstr">
      <vt:lpstr>ＭＳ Ｐゴシック</vt:lpstr>
      <vt:lpstr>Arial</vt:lpstr>
      <vt:lpstr>Arial Narrow</vt:lpstr>
      <vt:lpstr>Bad Mofo</vt:lpstr>
      <vt:lpstr>Britannic Bold</vt:lpstr>
      <vt:lpstr>Calibri</vt:lpstr>
      <vt:lpstr>Calibri Light</vt:lpstr>
      <vt:lpstr>Comic Sans MS</vt:lpstr>
      <vt:lpstr>Consolas</vt:lpstr>
      <vt:lpstr>Tahoma</vt:lpstr>
      <vt:lpstr>Times New Roman</vt:lpstr>
      <vt:lpstr>ヒラギノ角ゴ Pro W3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 OME</cp:lastModifiedBy>
  <cp:revision>575</cp:revision>
  <cp:lastPrinted>2018-12-14T01:03:34Z</cp:lastPrinted>
  <dcterms:created xsi:type="dcterms:W3CDTF">2017-11-17T14:24:31Z</dcterms:created>
  <dcterms:modified xsi:type="dcterms:W3CDTF">2019-04-26T20:33:53Z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